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5"/>
    <p:restoredTop sz="94646"/>
  </p:normalViewPr>
  <p:slideViewPr>
    <p:cSldViewPr snapToGrid="0" snapToObjects="1">
      <p:cViewPr>
        <p:scale>
          <a:sx n="100" d="100"/>
          <a:sy n="100" d="100"/>
        </p:scale>
        <p:origin x="-34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6D4BD-2FA8-2846-9EEE-C982036D5E94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</dgm:pt>
    <dgm:pt modelId="{DDB484B6-697E-FD47-928D-AA45E85326A8}">
      <dgm:prSet phldrT="[Text]" custT="1"/>
      <dgm:spPr/>
      <dgm:t>
        <a:bodyPr/>
        <a:lstStyle/>
        <a:p>
          <a:pPr algn="ctr"/>
          <a:r>
            <a:rPr lang="en-US" sz="1700" b="1" dirty="0" smtClean="0">
              <a:latin typeface="Times New Roman"/>
              <a:cs typeface="Times New Roman"/>
            </a:rPr>
            <a:t>Expulsion</a:t>
          </a:r>
          <a:endParaRPr lang="en-US" sz="1700" b="1" dirty="0">
            <a:latin typeface="Times New Roman"/>
            <a:cs typeface="Times New Roman"/>
          </a:endParaRPr>
        </a:p>
      </dgm:t>
    </dgm:pt>
    <dgm:pt modelId="{DF7FECC8-E5EC-EA47-B899-3C4C0A97E607}" type="sibTrans" cxnId="{32988630-F59F-B94B-9A3E-3B7A1EC6E3B3}">
      <dgm:prSet/>
      <dgm:spPr/>
      <dgm:t>
        <a:bodyPr/>
        <a:lstStyle/>
        <a:p>
          <a:endParaRPr lang="en-US"/>
        </a:p>
      </dgm:t>
    </dgm:pt>
    <dgm:pt modelId="{E6BE3221-40F9-F14B-B3CD-31B20F078E14}" type="parTrans" cxnId="{32988630-F59F-B94B-9A3E-3B7A1EC6E3B3}">
      <dgm:prSet/>
      <dgm:spPr/>
      <dgm:t>
        <a:bodyPr/>
        <a:lstStyle/>
        <a:p>
          <a:endParaRPr lang="en-US"/>
        </a:p>
      </dgm:t>
    </dgm:pt>
    <dgm:pt modelId="{D38348C0-AEF7-7A4B-B8CD-D67FCEDC5FA6}">
      <dgm:prSet phldrT="[Text]" custT="1"/>
      <dgm:spPr/>
      <dgm:t>
        <a:bodyPr/>
        <a:lstStyle/>
        <a:p>
          <a:pPr algn="ctr"/>
          <a:r>
            <a:rPr lang="en-US" sz="1700" b="1" dirty="0" smtClean="0">
              <a:latin typeface="Times New Roman"/>
              <a:cs typeface="Times New Roman"/>
            </a:rPr>
            <a:t>Withdrawal from University</a:t>
          </a:r>
          <a:endParaRPr lang="en-US" sz="1700" b="1" dirty="0">
            <a:latin typeface="Times New Roman"/>
            <a:cs typeface="Times New Roman"/>
          </a:endParaRPr>
        </a:p>
      </dgm:t>
    </dgm:pt>
    <dgm:pt modelId="{1634B7F1-7C60-574E-A1BE-18543B653344}" type="sibTrans" cxnId="{E83586C9-F11D-F147-8372-CEE0B2F4EFE3}">
      <dgm:prSet/>
      <dgm:spPr/>
      <dgm:t>
        <a:bodyPr/>
        <a:lstStyle/>
        <a:p>
          <a:endParaRPr lang="en-US"/>
        </a:p>
      </dgm:t>
    </dgm:pt>
    <dgm:pt modelId="{6640E990-E4A9-A349-AD8D-4481D08B0475}" type="parTrans" cxnId="{E83586C9-F11D-F147-8372-CEE0B2F4EFE3}">
      <dgm:prSet/>
      <dgm:spPr/>
      <dgm:t>
        <a:bodyPr/>
        <a:lstStyle/>
        <a:p>
          <a:endParaRPr lang="en-US"/>
        </a:p>
      </dgm:t>
    </dgm:pt>
    <dgm:pt modelId="{8436CD20-B665-784B-B18C-2811F0623EEF}">
      <dgm:prSet custT="1"/>
      <dgm:spPr/>
      <dgm:t>
        <a:bodyPr/>
        <a:lstStyle/>
        <a:p>
          <a:pPr algn="ctr"/>
          <a:r>
            <a:rPr lang="en-US" sz="1700" b="1" dirty="0" smtClean="0">
              <a:latin typeface="Times New Roman"/>
              <a:cs typeface="Times New Roman"/>
            </a:rPr>
            <a:t>Letter of Warning</a:t>
          </a:r>
          <a:endParaRPr lang="en-US" sz="1700" b="1" dirty="0">
            <a:latin typeface="Times New Roman"/>
            <a:cs typeface="Times New Roman"/>
          </a:endParaRPr>
        </a:p>
      </dgm:t>
    </dgm:pt>
    <dgm:pt modelId="{A338F1A6-1B99-2B40-877C-46A9C1BDAF0B}" type="sibTrans" cxnId="{F929C368-9AC5-4F46-9F7E-C8DD9956E4CF}">
      <dgm:prSet/>
      <dgm:spPr/>
      <dgm:t>
        <a:bodyPr/>
        <a:lstStyle/>
        <a:p>
          <a:endParaRPr lang="en-US"/>
        </a:p>
      </dgm:t>
    </dgm:pt>
    <dgm:pt modelId="{FFD58BD8-CCBE-6B41-8EA3-EB8387E94D4E}" type="parTrans" cxnId="{F929C368-9AC5-4F46-9F7E-C8DD9956E4CF}">
      <dgm:prSet/>
      <dgm:spPr/>
      <dgm:t>
        <a:bodyPr/>
        <a:lstStyle/>
        <a:p>
          <a:endParaRPr lang="en-US"/>
        </a:p>
      </dgm:t>
    </dgm:pt>
    <dgm:pt modelId="{EE77C79F-933D-5A48-9F2D-BA2CBEB6F56D}">
      <dgm:prSet custT="1"/>
      <dgm:spPr/>
      <dgm:t>
        <a:bodyPr/>
        <a:lstStyle/>
        <a:p>
          <a:pPr algn="ctr"/>
          <a:r>
            <a:rPr lang="en-US" sz="1700" b="1" dirty="0" smtClean="0">
              <a:latin typeface="Times New Roman"/>
              <a:cs typeface="Times New Roman"/>
            </a:rPr>
            <a:t>Delayed diploma/degree</a:t>
          </a:r>
          <a:endParaRPr lang="en-US" sz="1700" b="1" dirty="0">
            <a:latin typeface="Times New Roman"/>
            <a:cs typeface="Times New Roman"/>
          </a:endParaRPr>
        </a:p>
      </dgm:t>
    </dgm:pt>
    <dgm:pt modelId="{71DC58A9-C31B-F344-856F-A07D2069AFEF}" type="parTrans" cxnId="{9A0A926F-5698-8B4E-9041-8F1D8EFFCF06}">
      <dgm:prSet/>
      <dgm:spPr/>
      <dgm:t>
        <a:bodyPr/>
        <a:lstStyle/>
        <a:p>
          <a:endParaRPr lang="en-US"/>
        </a:p>
      </dgm:t>
    </dgm:pt>
    <dgm:pt modelId="{B63DE109-F039-AD48-B8D4-DABF0963CEBA}" type="sibTrans" cxnId="{9A0A926F-5698-8B4E-9041-8F1D8EFFCF06}">
      <dgm:prSet/>
      <dgm:spPr/>
      <dgm:t>
        <a:bodyPr/>
        <a:lstStyle/>
        <a:p>
          <a:endParaRPr lang="en-US"/>
        </a:p>
      </dgm:t>
    </dgm:pt>
    <dgm:pt modelId="{9FC5E412-9282-8449-9C23-FA3B02D219BD}">
      <dgm:prSet custT="1"/>
      <dgm:spPr/>
      <dgm:t>
        <a:bodyPr/>
        <a:lstStyle/>
        <a:p>
          <a:pPr algn="ctr"/>
          <a:r>
            <a:rPr lang="en-US" sz="1700" b="1" dirty="0" smtClean="0">
              <a:latin typeface="Times New Roman"/>
              <a:cs typeface="Times New Roman"/>
            </a:rPr>
            <a:t>Letter of Reprimand</a:t>
          </a:r>
          <a:endParaRPr lang="en-US" sz="1700" b="1" dirty="0">
            <a:latin typeface="Times New Roman"/>
            <a:cs typeface="Times New Roman"/>
          </a:endParaRPr>
        </a:p>
      </dgm:t>
    </dgm:pt>
    <dgm:pt modelId="{174AF73D-924E-A148-8BEE-16A454F1E384}" type="parTrans" cxnId="{2DD25437-B423-6E40-8939-F30FF7C96977}">
      <dgm:prSet/>
      <dgm:spPr/>
      <dgm:t>
        <a:bodyPr/>
        <a:lstStyle/>
        <a:p>
          <a:endParaRPr lang="en-US"/>
        </a:p>
      </dgm:t>
    </dgm:pt>
    <dgm:pt modelId="{B76B02EC-7245-C144-99D9-2D44FD2FC348}" type="sibTrans" cxnId="{2DD25437-B423-6E40-8939-F30FF7C96977}">
      <dgm:prSet/>
      <dgm:spPr/>
      <dgm:t>
        <a:bodyPr/>
        <a:lstStyle/>
        <a:p>
          <a:endParaRPr lang="en-US"/>
        </a:p>
      </dgm:t>
    </dgm:pt>
    <dgm:pt modelId="{EDBD27B0-A260-6F4D-9F36-C25C0185509D}">
      <dgm:prSet custT="1"/>
      <dgm:spPr/>
      <dgm:t>
        <a:bodyPr/>
        <a:lstStyle/>
        <a:p>
          <a:pPr algn="ctr"/>
          <a:r>
            <a:rPr lang="en-US" sz="1700" b="1" dirty="0" smtClean="0">
              <a:latin typeface="Times New Roman"/>
              <a:cs typeface="Times New Roman"/>
            </a:rPr>
            <a:t>Suspension	</a:t>
          </a:r>
          <a:endParaRPr lang="en-US" sz="1700" b="1" dirty="0">
            <a:latin typeface="Times New Roman"/>
            <a:cs typeface="Times New Roman"/>
          </a:endParaRPr>
        </a:p>
      </dgm:t>
    </dgm:pt>
    <dgm:pt modelId="{137E43BC-C758-1E4A-B260-3D72FF2335A2}" type="parTrans" cxnId="{40AE3EC5-6311-A54C-B08B-AEE2D9CE0A2F}">
      <dgm:prSet/>
      <dgm:spPr/>
      <dgm:t>
        <a:bodyPr/>
        <a:lstStyle/>
        <a:p>
          <a:endParaRPr lang="en-US"/>
        </a:p>
      </dgm:t>
    </dgm:pt>
    <dgm:pt modelId="{5D7B69A4-FED9-594A-ABCD-E02E72A05F28}" type="sibTrans" cxnId="{40AE3EC5-6311-A54C-B08B-AEE2D9CE0A2F}">
      <dgm:prSet/>
      <dgm:spPr/>
      <dgm:t>
        <a:bodyPr/>
        <a:lstStyle/>
        <a:p>
          <a:endParaRPr lang="en-US"/>
        </a:p>
      </dgm:t>
    </dgm:pt>
    <dgm:pt modelId="{834BD91D-C6C1-AF4A-B353-9F6CCF099289}">
      <dgm:prSet custT="1"/>
      <dgm:spPr/>
      <dgm:t>
        <a:bodyPr/>
        <a:lstStyle/>
        <a:p>
          <a:pPr algn="ctr"/>
          <a:r>
            <a:rPr lang="en-US" sz="1700" b="1" dirty="0" smtClean="0">
              <a:latin typeface="Times New Roman"/>
              <a:cs typeface="Times New Roman"/>
            </a:rPr>
            <a:t>Probation	</a:t>
          </a:r>
          <a:endParaRPr lang="en-US" sz="1700" b="1" dirty="0">
            <a:latin typeface="Times New Roman"/>
            <a:cs typeface="Times New Roman"/>
          </a:endParaRPr>
        </a:p>
      </dgm:t>
    </dgm:pt>
    <dgm:pt modelId="{8F9E953E-66AB-434C-B848-3C1F8952FEF9}" type="parTrans" cxnId="{43F23CFD-1C06-3040-8DE4-466A99E2BC59}">
      <dgm:prSet/>
      <dgm:spPr/>
      <dgm:t>
        <a:bodyPr/>
        <a:lstStyle/>
        <a:p>
          <a:endParaRPr lang="en-US"/>
        </a:p>
      </dgm:t>
    </dgm:pt>
    <dgm:pt modelId="{3BAB6D9C-D642-B84D-9E4D-FEEE019746B5}" type="sibTrans" cxnId="{43F23CFD-1C06-3040-8DE4-466A99E2BC59}">
      <dgm:prSet/>
      <dgm:spPr/>
      <dgm:t>
        <a:bodyPr/>
        <a:lstStyle/>
        <a:p>
          <a:endParaRPr lang="en-US"/>
        </a:p>
      </dgm:t>
    </dgm:pt>
    <dgm:pt modelId="{D2B8721F-2A79-0E48-8884-9D7A05CB6283}" type="pres">
      <dgm:prSet presAssocID="{AC86D4BD-2FA8-2846-9EEE-C982036D5E94}" presName="rootnode" presStyleCnt="0">
        <dgm:presLayoutVars>
          <dgm:chMax/>
          <dgm:chPref/>
          <dgm:dir/>
          <dgm:animLvl val="lvl"/>
        </dgm:presLayoutVars>
      </dgm:prSet>
      <dgm:spPr/>
    </dgm:pt>
    <dgm:pt modelId="{CFF8AE84-FEC3-D143-9A2D-08BC48204C52}" type="pres">
      <dgm:prSet presAssocID="{8436CD20-B665-784B-B18C-2811F0623EEF}" presName="composite" presStyleCnt="0"/>
      <dgm:spPr/>
    </dgm:pt>
    <dgm:pt modelId="{CB32B9E5-2001-1641-8C4E-25D0E0F27F44}" type="pres">
      <dgm:prSet presAssocID="{8436CD20-B665-784B-B18C-2811F0623EEF}" presName="LShape" presStyleLbl="alignNode1" presStyleIdx="0" presStyleCnt="13"/>
      <dgm:spPr/>
    </dgm:pt>
    <dgm:pt modelId="{5FF85E5A-5222-3C44-B7F3-D271C79ACD5F}" type="pres">
      <dgm:prSet presAssocID="{8436CD20-B665-784B-B18C-2811F0623EEF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89102-D633-7448-B38A-64965584CC4C}" type="pres">
      <dgm:prSet presAssocID="{8436CD20-B665-784B-B18C-2811F0623EEF}" presName="Triangle" presStyleLbl="alignNode1" presStyleIdx="1" presStyleCnt="13"/>
      <dgm:spPr/>
    </dgm:pt>
    <dgm:pt modelId="{E9FF1623-5E38-4345-B96A-AB789878F609}" type="pres">
      <dgm:prSet presAssocID="{A338F1A6-1B99-2B40-877C-46A9C1BDAF0B}" presName="sibTrans" presStyleCnt="0"/>
      <dgm:spPr/>
    </dgm:pt>
    <dgm:pt modelId="{2547F8DB-E795-5941-850B-CCF14ECB1F2E}" type="pres">
      <dgm:prSet presAssocID="{A338F1A6-1B99-2B40-877C-46A9C1BDAF0B}" presName="space" presStyleCnt="0"/>
      <dgm:spPr/>
    </dgm:pt>
    <dgm:pt modelId="{4F406278-5805-B147-BB41-337697FE88E4}" type="pres">
      <dgm:prSet presAssocID="{9FC5E412-9282-8449-9C23-FA3B02D219BD}" presName="composite" presStyleCnt="0"/>
      <dgm:spPr/>
    </dgm:pt>
    <dgm:pt modelId="{E4F3A218-24BF-D246-9497-ACB5D238E0B4}" type="pres">
      <dgm:prSet presAssocID="{9FC5E412-9282-8449-9C23-FA3B02D219BD}" presName="LShape" presStyleLbl="alignNode1" presStyleIdx="2" presStyleCnt="13"/>
      <dgm:spPr/>
    </dgm:pt>
    <dgm:pt modelId="{88A37DFF-7966-7941-88A2-0EFC69CA6273}" type="pres">
      <dgm:prSet presAssocID="{9FC5E412-9282-8449-9C23-FA3B02D219BD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7E0A9-82BE-6849-AB53-5C811E7C2CBE}" type="pres">
      <dgm:prSet presAssocID="{9FC5E412-9282-8449-9C23-FA3B02D219BD}" presName="Triangle" presStyleLbl="alignNode1" presStyleIdx="3" presStyleCnt="13"/>
      <dgm:spPr/>
    </dgm:pt>
    <dgm:pt modelId="{D34359B1-C5CC-1246-8C14-F26145F4997A}" type="pres">
      <dgm:prSet presAssocID="{B76B02EC-7245-C144-99D9-2D44FD2FC348}" presName="sibTrans" presStyleCnt="0"/>
      <dgm:spPr/>
    </dgm:pt>
    <dgm:pt modelId="{92BC23CD-8A63-4342-8F91-8B073D9AB12B}" type="pres">
      <dgm:prSet presAssocID="{B76B02EC-7245-C144-99D9-2D44FD2FC348}" presName="space" presStyleCnt="0"/>
      <dgm:spPr/>
    </dgm:pt>
    <dgm:pt modelId="{B80F3C42-C2EF-1349-937B-8E33586BFE20}" type="pres">
      <dgm:prSet presAssocID="{834BD91D-C6C1-AF4A-B353-9F6CCF099289}" presName="composite" presStyleCnt="0"/>
      <dgm:spPr/>
    </dgm:pt>
    <dgm:pt modelId="{F1E1D65E-6A08-2C46-B002-EA405C01653E}" type="pres">
      <dgm:prSet presAssocID="{834BD91D-C6C1-AF4A-B353-9F6CCF099289}" presName="LShape" presStyleLbl="alignNode1" presStyleIdx="4" presStyleCnt="13"/>
      <dgm:spPr/>
    </dgm:pt>
    <dgm:pt modelId="{296211A3-B83A-3646-8664-2F75BB8F2ADD}" type="pres">
      <dgm:prSet presAssocID="{834BD91D-C6C1-AF4A-B353-9F6CCF09928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368FF-E2E1-1441-AE61-A6D554D1265E}" type="pres">
      <dgm:prSet presAssocID="{834BD91D-C6C1-AF4A-B353-9F6CCF099289}" presName="Triangle" presStyleLbl="alignNode1" presStyleIdx="5" presStyleCnt="13"/>
      <dgm:spPr/>
    </dgm:pt>
    <dgm:pt modelId="{0905CAB3-C542-0C43-8EBB-1922326C30A1}" type="pres">
      <dgm:prSet presAssocID="{3BAB6D9C-D642-B84D-9E4D-FEEE019746B5}" presName="sibTrans" presStyleCnt="0"/>
      <dgm:spPr/>
    </dgm:pt>
    <dgm:pt modelId="{C7F68A99-BF27-D44C-8F1B-3B9181260388}" type="pres">
      <dgm:prSet presAssocID="{3BAB6D9C-D642-B84D-9E4D-FEEE019746B5}" presName="space" presStyleCnt="0"/>
      <dgm:spPr/>
    </dgm:pt>
    <dgm:pt modelId="{EBA9865A-109C-534E-95D1-EA804A67FF40}" type="pres">
      <dgm:prSet presAssocID="{EDBD27B0-A260-6F4D-9F36-C25C0185509D}" presName="composite" presStyleCnt="0"/>
      <dgm:spPr/>
    </dgm:pt>
    <dgm:pt modelId="{4F04A993-226E-FD45-9556-DFE1B8C12B79}" type="pres">
      <dgm:prSet presAssocID="{EDBD27B0-A260-6F4D-9F36-C25C0185509D}" presName="LShape" presStyleLbl="alignNode1" presStyleIdx="6" presStyleCnt="13"/>
      <dgm:spPr/>
    </dgm:pt>
    <dgm:pt modelId="{908D36BE-9D4B-F742-A80B-54C75EFE868A}" type="pres">
      <dgm:prSet presAssocID="{EDBD27B0-A260-6F4D-9F36-C25C0185509D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E48F3-D736-7445-A1BB-DF66AEFB835F}" type="pres">
      <dgm:prSet presAssocID="{EDBD27B0-A260-6F4D-9F36-C25C0185509D}" presName="Triangle" presStyleLbl="alignNode1" presStyleIdx="7" presStyleCnt="13"/>
      <dgm:spPr/>
    </dgm:pt>
    <dgm:pt modelId="{BED61D25-A358-F44D-8E5C-596401C279E0}" type="pres">
      <dgm:prSet presAssocID="{5D7B69A4-FED9-594A-ABCD-E02E72A05F28}" presName="sibTrans" presStyleCnt="0"/>
      <dgm:spPr/>
    </dgm:pt>
    <dgm:pt modelId="{9ACE455D-3FB2-D04E-A252-C03778EBCB79}" type="pres">
      <dgm:prSet presAssocID="{5D7B69A4-FED9-594A-ABCD-E02E72A05F28}" presName="space" presStyleCnt="0"/>
      <dgm:spPr/>
    </dgm:pt>
    <dgm:pt modelId="{594C0047-9A91-2B41-9B44-7EEC702DADC8}" type="pres">
      <dgm:prSet presAssocID="{EE77C79F-933D-5A48-9F2D-BA2CBEB6F56D}" presName="composite" presStyleCnt="0"/>
      <dgm:spPr/>
    </dgm:pt>
    <dgm:pt modelId="{C486A3A3-EACB-9141-896A-56A3E79D5CCE}" type="pres">
      <dgm:prSet presAssocID="{EE77C79F-933D-5A48-9F2D-BA2CBEB6F56D}" presName="LShape" presStyleLbl="alignNode1" presStyleIdx="8" presStyleCnt="13"/>
      <dgm:spPr/>
    </dgm:pt>
    <dgm:pt modelId="{7A01B364-42B2-3348-8D7A-DBD2DA6FD9AF}" type="pres">
      <dgm:prSet presAssocID="{EE77C79F-933D-5A48-9F2D-BA2CBEB6F56D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F6BB6-B1E4-FF48-A1B2-779A86F30A15}" type="pres">
      <dgm:prSet presAssocID="{EE77C79F-933D-5A48-9F2D-BA2CBEB6F56D}" presName="Triangle" presStyleLbl="alignNode1" presStyleIdx="9" presStyleCnt="13"/>
      <dgm:spPr/>
    </dgm:pt>
    <dgm:pt modelId="{29904D5E-9D09-2B4A-AB3C-47D7B0C5ECDC}" type="pres">
      <dgm:prSet presAssocID="{B63DE109-F039-AD48-B8D4-DABF0963CEBA}" presName="sibTrans" presStyleCnt="0"/>
      <dgm:spPr/>
    </dgm:pt>
    <dgm:pt modelId="{B4FFA832-1056-3C4E-962A-29633F62A006}" type="pres">
      <dgm:prSet presAssocID="{B63DE109-F039-AD48-B8D4-DABF0963CEBA}" presName="space" presStyleCnt="0"/>
      <dgm:spPr/>
    </dgm:pt>
    <dgm:pt modelId="{C837226F-4014-1B4A-B04B-C1CBBE1DFB61}" type="pres">
      <dgm:prSet presAssocID="{D38348C0-AEF7-7A4B-B8CD-D67FCEDC5FA6}" presName="composite" presStyleCnt="0"/>
      <dgm:spPr/>
    </dgm:pt>
    <dgm:pt modelId="{2A95C7E9-7091-924F-B1B6-48B58908E1DE}" type="pres">
      <dgm:prSet presAssocID="{D38348C0-AEF7-7A4B-B8CD-D67FCEDC5FA6}" presName="LShape" presStyleLbl="alignNode1" presStyleIdx="10" presStyleCnt="13"/>
      <dgm:spPr/>
    </dgm:pt>
    <dgm:pt modelId="{77FB7067-469F-9340-9CF6-64DEBA58330D}" type="pres">
      <dgm:prSet presAssocID="{D38348C0-AEF7-7A4B-B8CD-D67FCEDC5FA6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4C029-8812-C242-BD4F-917A7BD70C09}" type="pres">
      <dgm:prSet presAssocID="{D38348C0-AEF7-7A4B-B8CD-D67FCEDC5FA6}" presName="Triangle" presStyleLbl="alignNode1" presStyleIdx="11" presStyleCnt="13"/>
      <dgm:spPr/>
    </dgm:pt>
    <dgm:pt modelId="{7BB8610D-439A-C743-8E3E-3E115580FF38}" type="pres">
      <dgm:prSet presAssocID="{1634B7F1-7C60-574E-A1BE-18543B653344}" presName="sibTrans" presStyleCnt="0"/>
      <dgm:spPr/>
    </dgm:pt>
    <dgm:pt modelId="{DDD6BAD6-1931-2B47-BDFA-0F4BF00DC84E}" type="pres">
      <dgm:prSet presAssocID="{1634B7F1-7C60-574E-A1BE-18543B653344}" presName="space" presStyleCnt="0"/>
      <dgm:spPr/>
    </dgm:pt>
    <dgm:pt modelId="{D4C3FB5B-87C9-CC4B-98C9-456BF9D14C09}" type="pres">
      <dgm:prSet presAssocID="{DDB484B6-697E-FD47-928D-AA45E85326A8}" presName="composite" presStyleCnt="0"/>
      <dgm:spPr/>
    </dgm:pt>
    <dgm:pt modelId="{2BACC0D2-B1A9-D042-A962-11F0D45C6212}" type="pres">
      <dgm:prSet presAssocID="{DDB484B6-697E-FD47-928D-AA45E85326A8}" presName="LShape" presStyleLbl="alignNode1" presStyleIdx="12" presStyleCnt="13"/>
      <dgm:spPr/>
    </dgm:pt>
    <dgm:pt modelId="{BA8DC36A-4304-D946-8583-65F9AC415217}" type="pres">
      <dgm:prSet presAssocID="{DDB484B6-697E-FD47-928D-AA45E85326A8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FF2530-B802-4142-BF84-C8BB6A552395}" type="presOf" srcId="{EE77C79F-933D-5A48-9F2D-BA2CBEB6F56D}" destId="{7A01B364-42B2-3348-8D7A-DBD2DA6FD9AF}" srcOrd="0" destOrd="0" presId="urn:microsoft.com/office/officeart/2009/3/layout/StepUpProcess"/>
    <dgm:cxn modelId="{D10DF5F1-77B9-354F-9CF0-7E8C22816AF7}" type="presOf" srcId="{DDB484B6-697E-FD47-928D-AA45E85326A8}" destId="{BA8DC36A-4304-D946-8583-65F9AC415217}" srcOrd="0" destOrd="0" presId="urn:microsoft.com/office/officeart/2009/3/layout/StepUpProcess"/>
    <dgm:cxn modelId="{32988630-F59F-B94B-9A3E-3B7A1EC6E3B3}" srcId="{AC86D4BD-2FA8-2846-9EEE-C982036D5E94}" destId="{DDB484B6-697E-FD47-928D-AA45E85326A8}" srcOrd="6" destOrd="0" parTransId="{E6BE3221-40F9-F14B-B3CD-31B20F078E14}" sibTransId="{DF7FECC8-E5EC-EA47-B899-3C4C0A97E607}"/>
    <dgm:cxn modelId="{9A0A926F-5698-8B4E-9041-8F1D8EFFCF06}" srcId="{AC86D4BD-2FA8-2846-9EEE-C982036D5E94}" destId="{EE77C79F-933D-5A48-9F2D-BA2CBEB6F56D}" srcOrd="4" destOrd="0" parTransId="{71DC58A9-C31B-F344-856F-A07D2069AFEF}" sibTransId="{B63DE109-F039-AD48-B8D4-DABF0963CEBA}"/>
    <dgm:cxn modelId="{2DD25437-B423-6E40-8939-F30FF7C96977}" srcId="{AC86D4BD-2FA8-2846-9EEE-C982036D5E94}" destId="{9FC5E412-9282-8449-9C23-FA3B02D219BD}" srcOrd="1" destOrd="0" parTransId="{174AF73D-924E-A148-8BEE-16A454F1E384}" sibTransId="{B76B02EC-7245-C144-99D9-2D44FD2FC348}"/>
    <dgm:cxn modelId="{B698EEAA-5139-E347-ADBE-5A186184895A}" type="presOf" srcId="{9FC5E412-9282-8449-9C23-FA3B02D219BD}" destId="{88A37DFF-7966-7941-88A2-0EFC69CA6273}" srcOrd="0" destOrd="0" presId="urn:microsoft.com/office/officeart/2009/3/layout/StepUpProcess"/>
    <dgm:cxn modelId="{601A467C-C3CB-4B40-B919-51043B57B49B}" type="presOf" srcId="{8436CD20-B665-784B-B18C-2811F0623EEF}" destId="{5FF85E5A-5222-3C44-B7F3-D271C79ACD5F}" srcOrd="0" destOrd="0" presId="urn:microsoft.com/office/officeart/2009/3/layout/StepUpProcess"/>
    <dgm:cxn modelId="{D5DA2F47-037E-0447-934F-1B1FFA140BB6}" type="presOf" srcId="{834BD91D-C6C1-AF4A-B353-9F6CCF099289}" destId="{296211A3-B83A-3646-8664-2F75BB8F2ADD}" srcOrd="0" destOrd="0" presId="urn:microsoft.com/office/officeart/2009/3/layout/StepUpProcess"/>
    <dgm:cxn modelId="{F929C368-9AC5-4F46-9F7E-C8DD9956E4CF}" srcId="{AC86D4BD-2FA8-2846-9EEE-C982036D5E94}" destId="{8436CD20-B665-784B-B18C-2811F0623EEF}" srcOrd="0" destOrd="0" parTransId="{FFD58BD8-CCBE-6B41-8EA3-EB8387E94D4E}" sibTransId="{A338F1A6-1B99-2B40-877C-46A9C1BDAF0B}"/>
    <dgm:cxn modelId="{E83586C9-F11D-F147-8372-CEE0B2F4EFE3}" srcId="{AC86D4BD-2FA8-2846-9EEE-C982036D5E94}" destId="{D38348C0-AEF7-7A4B-B8CD-D67FCEDC5FA6}" srcOrd="5" destOrd="0" parTransId="{6640E990-E4A9-A349-AD8D-4481D08B0475}" sibTransId="{1634B7F1-7C60-574E-A1BE-18543B653344}"/>
    <dgm:cxn modelId="{43F23CFD-1C06-3040-8DE4-466A99E2BC59}" srcId="{AC86D4BD-2FA8-2846-9EEE-C982036D5E94}" destId="{834BD91D-C6C1-AF4A-B353-9F6CCF099289}" srcOrd="2" destOrd="0" parTransId="{8F9E953E-66AB-434C-B848-3C1F8952FEF9}" sibTransId="{3BAB6D9C-D642-B84D-9E4D-FEEE019746B5}"/>
    <dgm:cxn modelId="{1DA4463E-EA71-FF49-8655-1D8D4C31E561}" type="presOf" srcId="{EDBD27B0-A260-6F4D-9F36-C25C0185509D}" destId="{908D36BE-9D4B-F742-A80B-54C75EFE868A}" srcOrd="0" destOrd="0" presId="urn:microsoft.com/office/officeart/2009/3/layout/StepUpProcess"/>
    <dgm:cxn modelId="{8A8ED627-0811-414A-A552-5C642EB9F006}" type="presOf" srcId="{D38348C0-AEF7-7A4B-B8CD-D67FCEDC5FA6}" destId="{77FB7067-469F-9340-9CF6-64DEBA58330D}" srcOrd="0" destOrd="0" presId="urn:microsoft.com/office/officeart/2009/3/layout/StepUpProcess"/>
    <dgm:cxn modelId="{B8704127-7778-7B45-B54D-9A747F568902}" type="presOf" srcId="{AC86D4BD-2FA8-2846-9EEE-C982036D5E94}" destId="{D2B8721F-2A79-0E48-8884-9D7A05CB6283}" srcOrd="0" destOrd="0" presId="urn:microsoft.com/office/officeart/2009/3/layout/StepUpProcess"/>
    <dgm:cxn modelId="{40AE3EC5-6311-A54C-B08B-AEE2D9CE0A2F}" srcId="{AC86D4BD-2FA8-2846-9EEE-C982036D5E94}" destId="{EDBD27B0-A260-6F4D-9F36-C25C0185509D}" srcOrd="3" destOrd="0" parTransId="{137E43BC-C758-1E4A-B260-3D72FF2335A2}" sibTransId="{5D7B69A4-FED9-594A-ABCD-E02E72A05F28}"/>
    <dgm:cxn modelId="{686FD49D-D346-1248-9D60-123C0E3FAC77}" type="presParOf" srcId="{D2B8721F-2A79-0E48-8884-9D7A05CB6283}" destId="{CFF8AE84-FEC3-D143-9A2D-08BC48204C52}" srcOrd="0" destOrd="0" presId="urn:microsoft.com/office/officeart/2009/3/layout/StepUpProcess"/>
    <dgm:cxn modelId="{46AA8AC1-5F01-384F-9B83-1F94B20A6323}" type="presParOf" srcId="{CFF8AE84-FEC3-D143-9A2D-08BC48204C52}" destId="{CB32B9E5-2001-1641-8C4E-25D0E0F27F44}" srcOrd="0" destOrd="0" presId="urn:microsoft.com/office/officeart/2009/3/layout/StepUpProcess"/>
    <dgm:cxn modelId="{D2760E69-AF37-BB40-AD93-7BEE042990AF}" type="presParOf" srcId="{CFF8AE84-FEC3-D143-9A2D-08BC48204C52}" destId="{5FF85E5A-5222-3C44-B7F3-D271C79ACD5F}" srcOrd="1" destOrd="0" presId="urn:microsoft.com/office/officeart/2009/3/layout/StepUpProcess"/>
    <dgm:cxn modelId="{075112BA-BEE0-9145-BB1D-EF1D14897A78}" type="presParOf" srcId="{CFF8AE84-FEC3-D143-9A2D-08BC48204C52}" destId="{D7589102-D633-7448-B38A-64965584CC4C}" srcOrd="2" destOrd="0" presId="urn:microsoft.com/office/officeart/2009/3/layout/StepUpProcess"/>
    <dgm:cxn modelId="{C54A484A-CB33-114F-B576-93FEFAB42524}" type="presParOf" srcId="{D2B8721F-2A79-0E48-8884-9D7A05CB6283}" destId="{E9FF1623-5E38-4345-B96A-AB789878F609}" srcOrd="1" destOrd="0" presId="urn:microsoft.com/office/officeart/2009/3/layout/StepUpProcess"/>
    <dgm:cxn modelId="{6B31364A-4CBE-8B48-B872-BE88E9466E0C}" type="presParOf" srcId="{E9FF1623-5E38-4345-B96A-AB789878F609}" destId="{2547F8DB-E795-5941-850B-CCF14ECB1F2E}" srcOrd="0" destOrd="0" presId="urn:microsoft.com/office/officeart/2009/3/layout/StepUpProcess"/>
    <dgm:cxn modelId="{82B13295-3548-D74F-90F2-2D792178C1AA}" type="presParOf" srcId="{D2B8721F-2A79-0E48-8884-9D7A05CB6283}" destId="{4F406278-5805-B147-BB41-337697FE88E4}" srcOrd="2" destOrd="0" presId="urn:microsoft.com/office/officeart/2009/3/layout/StepUpProcess"/>
    <dgm:cxn modelId="{4743EC2F-9BB1-EA43-A7F8-FAF13893EE61}" type="presParOf" srcId="{4F406278-5805-B147-BB41-337697FE88E4}" destId="{E4F3A218-24BF-D246-9497-ACB5D238E0B4}" srcOrd="0" destOrd="0" presId="urn:microsoft.com/office/officeart/2009/3/layout/StepUpProcess"/>
    <dgm:cxn modelId="{E108D328-D905-DC43-92C1-DDD3344D3FFF}" type="presParOf" srcId="{4F406278-5805-B147-BB41-337697FE88E4}" destId="{88A37DFF-7966-7941-88A2-0EFC69CA6273}" srcOrd="1" destOrd="0" presId="urn:microsoft.com/office/officeart/2009/3/layout/StepUpProcess"/>
    <dgm:cxn modelId="{72DD73BD-A6D0-7D4E-8F65-34C2604A0212}" type="presParOf" srcId="{4F406278-5805-B147-BB41-337697FE88E4}" destId="{0227E0A9-82BE-6849-AB53-5C811E7C2CBE}" srcOrd="2" destOrd="0" presId="urn:microsoft.com/office/officeart/2009/3/layout/StepUpProcess"/>
    <dgm:cxn modelId="{5287F6CD-DA4A-864E-8694-7E5C34C4C130}" type="presParOf" srcId="{D2B8721F-2A79-0E48-8884-9D7A05CB6283}" destId="{D34359B1-C5CC-1246-8C14-F26145F4997A}" srcOrd="3" destOrd="0" presId="urn:microsoft.com/office/officeart/2009/3/layout/StepUpProcess"/>
    <dgm:cxn modelId="{46AE0D7B-42DA-414B-8512-C7FD72116083}" type="presParOf" srcId="{D34359B1-C5CC-1246-8C14-F26145F4997A}" destId="{92BC23CD-8A63-4342-8F91-8B073D9AB12B}" srcOrd="0" destOrd="0" presId="urn:microsoft.com/office/officeart/2009/3/layout/StepUpProcess"/>
    <dgm:cxn modelId="{A50F69C7-F021-804C-A7E4-DE2BD37963E2}" type="presParOf" srcId="{D2B8721F-2A79-0E48-8884-9D7A05CB6283}" destId="{B80F3C42-C2EF-1349-937B-8E33586BFE20}" srcOrd="4" destOrd="0" presId="urn:microsoft.com/office/officeart/2009/3/layout/StepUpProcess"/>
    <dgm:cxn modelId="{1949CD39-7A4D-5043-9E20-31D957C5A5A6}" type="presParOf" srcId="{B80F3C42-C2EF-1349-937B-8E33586BFE20}" destId="{F1E1D65E-6A08-2C46-B002-EA405C01653E}" srcOrd="0" destOrd="0" presId="urn:microsoft.com/office/officeart/2009/3/layout/StepUpProcess"/>
    <dgm:cxn modelId="{C708FC24-26F8-C649-AAF5-BD519B476CCA}" type="presParOf" srcId="{B80F3C42-C2EF-1349-937B-8E33586BFE20}" destId="{296211A3-B83A-3646-8664-2F75BB8F2ADD}" srcOrd="1" destOrd="0" presId="urn:microsoft.com/office/officeart/2009/3/layout/StepUpProcess"/>
    <dgm:cxn modelId="{D65E0A08-B228-C94F-861B-B7A298C9351A}" type="presParOf" srcId="{B80F3C42-C2EF-1349-937B-8E33586BFE20}" destId="{9DB368FF-E2E1-1441-AE61-A6D554D1265E}" srcOrd="2" destOrd="0" presId="urn:microsoft.com/office/officeart/2009/3/layout/StepUpProcess"/>
    <dgm:cxn modelId="{5D18D7C8-7A97-B744-BEF2-3CE536839B9D}" type="presParOf" srcId="{D2B8721F-2A79-0E48-8884-9D7A05CB6283}" destId="{0905CAB3-C542-0C43-8EBB-1922326C30A1}" srcOrd="5" destOrd="0" presId="urn:microsoft.com/office/officeart/2009/3/layout/StepUpProcess"/>
    <dgm:cxn modelId="{974A4AAE-86B1-F844-BFFF-DAD9B8A73AA9}" type="presParOf" srcId="{0905CAB3-C542-0C43-8EBB-1922326C30A1}" destId="{C7F68A99-BF27-D44C-8F1B-3B9181260388}" srcOrd="0" destOrd="0" presId="urn:microsoft.com/office/officeart/2009/3/layout/StepUpProcess"/>
    <dgm:cxn modelId="{118B2BB5-B5EC-D74F-8803-6F7727454B5E}" type="presParOf" srcId="{D2B8721F-2A79-0E48-8884-9D7A05CB6283}" destId="{EBA9865A-109C-534E-95D1-EA804A67FF40}" srcOrd="6" destOrd="0" presId="urn:microsoft.com/office/officeart/2009/3/layout/StepUpProcess"/>
    <dgm:cxn modelId="{C3C13770-55C3-EA4C-B7D1-7C4AF6DC575F}" type="presParOf" srcId="{EBA9865A-109C-534E-95D1-EA804A67FF40}" destId="{4F04A993-226E-FD45-9556-DFE1B8C12B79}" srcOrd="0" destOrd="0" presId="urn:microsoft.com/office/officeart/2009/3/layout/StepUpProcess"/>
    <dgm:cxn modelId="{D81E86FB-A991-9C44-9171-2AD0F798A1CB}" type="presParOf" srcId="{EBA9865A-109C-534E-95D1-EA804A67FF40}" destId="{908D36BE-9D4B-F742-A80B-54C75EFE868A}" srcOrd="1" destOrd="0" presId="urn:microsoft.com/office/officeart/2009/3/layout/StepUpProcess"/>
    <dgm:cxn modelId="{BED95E27-32B0-A044-A8E2-11229B3578D2}" type="presParOf" srcId="{EBA9865A-109C-534E-95D1-EA804A67FF40}" destId="{889E48F3-D736-7445-A1BB-DF66AEFB835F}" srcOrd="2" destOrd="0" presId="urn:microsoft.com/office/officeart/2009/3/layout/StepUpProcess"/>
    <dgm:cxn modelId="{40FAC1DC-E0CF-F947-89DE-E9456339CB76}" type="presParOf" srcId="{D2B8721F-2A79-0E48-8884-9D7A05CB6283}" destId="{BED61D25-A358-F44D-8E5C-596401C279E0}" srcOrd="7" destOrd="0" presId="urn:microsoft.com/office/officeart/2009/3/layout/StepUpProcess"/>
    <dgm:cxn modelId="{06F4A54C-02F7-3443-A10C-F787C1783A73}" type="presParOf" srcId="{BED61D25-A358-F44D-8E5C-596401C279E0}" destId="{9ACE455D-3FB2-D04E-A252-C03778EBCB79}" srcOrd="0" destOrd="0" presId="urn:microsoft.com/office/officeart/2009/3/layout/StepUpProcess"/>
    <dgm:cxn modelId="{7EE571AD-4930-5543-93C5-0B3D91DAF4AF}" type="presParOf" srcId="{D2B8721F-2A79-0E48-8884-9D7A05CB6283}" destId="{594C0047-9A91-2B41-9B44-7EEC702DADC8}" srcOrd="8" destOrd="0" presId="urn:microsoft.com/office/officeart/2009/3/layout/StepUpProcess"/>
    <dgm:cxn modelId="{0AD40476-BBAB-9145-AE73-79EEC0C145C3}" type="presParOf" srcId="{594C0047-9A91-2B41-9B44-7EEC702DADC8}" destId="{C486A3A3-EACB-9141-896A-56A3E79D5CCE}" srcOrd="0" destOrd="0" presId="urn:microsoft.com/office/officeart/2009/3/layout/StepUpProcess"/>
    <dgm:cxn modelId="{3848E9BA-F980-D54F-9792-26AE34221DEC}" type="presParOf" srcId="{594C0047-9A91-2B41-9B44-7EEC702DADC8}" destId="{7A01B364-42B2-3348-8D7A-DBD2DA6FD9AF}" srcOrd="1" destOrd="0" presId="urn:microsoft.com/office/officeart/2009/3/layout/StepUpProcess"/>
    <dgm:cxn modelId="{236208F6-DA77-254D-B31F-8A4065851786}" type="presParOf" srcId="{594C0047-9A91-2B41-9B44-7EEC702DADC8}" destId="{8F7F6BB6-B1E4-FF48-A1B2-779A86F30A15}" srcOrd="2" destOrd="0" presId="urn:microsoft.com/office/officeart/2009/3/layout/StepUpProcess"/>
    <dgm:cxn modelId="{BF572FF0-D246-3D46-BC70-ECECDA031458}" type="presParOf" srcId="{D2B8721F-2A79-0E48-8884-9D7A05CB6283}" destId="{29904D5E-9D09-2B4A-AB3C-47D7B0C5ECDC}" srcOrd="9" destOrd="0" presId="urn:microsoft.com/office/officeart/2009/3/layout/StepUpProcess"/>
    <dgm:cxn modelId="{06C19456-E285-F34D-9B1B-CAADC5AB41C4}" type="presParOf" srcId="{29904D5E-9D09-2B4A-AB3C-47D7B0C5ECDC}" destId="{B4FFA832-1056-3C4E-962A-29633F62A006}" srcOrd="0" destOrd="0" presId="urn:microsoft.com/office/officeart/2009/3/layout/StepUpProcess"/>
    <dgm:cxn modelId="{B693981B-CC01-724B-A10A-B77134794F4B}" type="presParOf" srcId="{D2B8721F-2A79-0E48-8884-9D7A05CB6283}" destId="{C837226F-4014-1B4A-B04B-C1CBBE1DFB61}" srcOrd="10" destOrd="0" presId="urn:microsoft.com/office/officeart/2009/3/layout/StepUpProcess"/>
    <dgm:cxn modelId="{014BC7E3-9686-3049-BAE6-CEECF4FBE627}" type="presParOf" srcId="{C837226F-4014-1B4A-B04B-C1CBBE1DFB61}" destId="{2A95C7E9-7091-924F-B1B6-48B58908E1DE}" srcOrd="0" destOrd="0" presId="urn:microsoft.com/office/officeart/2009/3/layout/StepUpProcess"/>
    <dgm:cxn modelId="{40315DB2-882E-AA4D-B226-B83A25D00AAC}" type="presParOf" srcId="{C837226F-4014-1B4A-B04B-C1CBBE1DFB61}" destId="{77FB7067-469F-9340-9CF6-64DEBA58330D}" srcOrd="1" destOrd="0" presId="urn:microsoft.com/office/officeart/2009/3/layout/StepUpProcess"/>
    <dgm:cxn modelId="{A72B888B-64D3-6C49-9B30-C73F56B27B01}" type="presParOf" srcId="{C837226F-4014-1B4A-B04B-C1CBBE1DFB61}" destId="{DDE4C029-8812-C242-BD4F-917A7BD70C09}" srcOrd="2" destOrd="0" presId="urn:microsoft.com/office/officeart/2009/3/layout/StepUpProcess"/>
    <dgm:cxn modelId="{25B8AF03-FDFA-C54C-ADA0-A43718E5D6DB}" type="presParOf" srcId="{D2B8721F-2A79-0E48-8884-9D7A05CB6283}" destId="{7BB8610D-439A-C743-8E3E-3E115580FF38}" srcOrd="11" destOrd="0" presId="urn:microsoft.com/office/officeart/2009/3/layout/StepUpProcess"/>
    <dgm:cxn modelId="{9BC69533-B2E1-DF4F-9475-AB62FD047CC0}" type="presParOf" srcId="{7BB8610D-439A-C743-8E3E-3E115580FF38}" destId="{DDD6BAD6-1931-2B47-BDFA-0F4BF00DC84E}" srcOrd="0" destOrd="0" presId="urn:microsoft.com/office/officeart/2009/3/layout/StepUpProcess"/>
    <dgm:cxn modelId="{80B691E8-9ED8-9240-AEBE-FADD23414F13}" type="presParOf" srcId="{D2B8721F-2A79-0E48-8884-9D7A05CB6283}" destId="{D4C3FB5B-87C9-CC4B-98C9-456BF9D14C09}" srcOrd="12" destOrd="0" presId="urn:microsoft.com/office/officeart/2009/3/layout/StepUpProcess"/>
    <dgm:cxn modelId="{CCBE090C-6E0D-C34F-B084-48EC192DA1AE}" type="presParOf" srcId="{D4C3FB5B-87C9-CC4B-98C9-456BF9D14C09}" destId="{2BACC0D2-B1A9-D042-A962-11F0D45C6212}" srcOrd="0" destOrd="0" presId="urn:microsoft.com/office/officeart/2009/3/layout/StepUpProcess"/>
    <dgm:cxn modelId="{5150676D-AFBA-3D42-BF9E-E1AE90D2FD4D}" type="presParOf" srcId="{D4C3FB5B-87C9-CC4B-98C9-456BF9D14C09}" destId="{BA8DC36A-4304-D946-8583-65F9AC41521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2B9E5-2001-1641-8C4E-25D0E0F27F44}">
      <dsp:nvSpPr>
        <dsp:cNvPr id="0" name=""/>
        <dsp:cNvSpPr/>
      </dsp:nvSpPr>
      <dsp:spPr>
        <a:xfrm rot="5400000">
          <a:off x="278588" y="2417429"/>
          <a:ext cx="827276" cy="137656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F85E5A-5222-3C44-B7F3-D271C79ACD5F}">
      <dsp:nvSpPr>
        <dsp:cNvPr id="0" name=""/>
        <dsp:cNvSpPr/>
      </dsp:nvSpPr>
      <dsp:spPr>
        <a:xfrm>
          <a:off x="140495" y="2828726"/>
          <a:ext cx="1242773" cy="108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imes New Roman"/>
              <a:cs typeface="Times New Roman"/>
            </a:rPr>
            <a:t>Letter of Warning</a:t>
          </a:r>
          <a:endParaRPr lang="en-US" sz="1700" b="1" kern="1200" dirty="0">
            <a:latin typeface="Times New Roman"/>
            <a:cs typeface="Times New Roman"/>
          </a:endParaRPr>
        </a:p>
      </dsp:txBody>
      <dsp:txXfrm>
        <a:off x="140495" y="2828726"/>
        <a:ext cx="1242773" cy="1089364"/>
      </dsp:txXfrm>
    </dsp:sp>
    <dsp:sp modelId="{D7589102-D633-7448-B38A-64965584CC4C}">
      <dsp:nvSpPr>
        <dsp:cNvPr id="0" name=""/>
        <dsp:cNvSpPr/>
      </dsp:nvSpPr>
      <dsp:spPr>
        <a:xfrm>
          <a:off x="1148783" y="2316084"/>
          <a:ext cx="234485" cy="2344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F3A218-24BF-D246-9497-ACB5D238E0B4}">
      <dsp:nvSpPr>
        <dsp:cNvPr id="0" name=""/>
        <dsp:cNvSpPr/>
      </dsp:nvSpPr>
      <dsp:spPr>
        <a:xfrm rot="5400000">
          <a:off x="1799986" y="2040957"/>
          <a:ext cx="827276" cy="137656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A37DFF-7966-7941-88A2-0EFC69CA6273}">
      <dsp:nvSpPr>
        <dsp:cNvPr id="0" name=""/>
        <dsp:cNvSpPr/>
      </dsp:nvSpPr>
      <dsp:spPr>
        <a:xfrm>
          <a:off x="1661893" y="2452255"/>
          <a:ext cx="1242773" cy="108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imes New Roman"/>
              <a:cs typeface="Times New Roman"/>
            </a:rPr>
            <a:t>Letter of Reprimand</a:t>
          </a:r>
          <a:endParaRPr lang="en-US" sz="1700" b="1" kern="1200" dirty="0">
            <a:latin typeface="Times New Roman"/>
            <a:cs typeface="Times New Roman"/>
          </a:endParaRPr>
        </a:p>
      </dsp:txBody>
      <dsp:txXfrm>
        <a:off x="1661893" y="2452255"/>
        <a:ext cx="1242773" cy="1089364"/>
      </dsp:txXfrm>
    </dsp:sp>
    <dsp:sp modelId="{0227E0A9-82BE-6849-AB53-5C811E7C2CBE}">
      <dsp:nvSpPr>
        <dsp:cNvPr id="0" name=""/>
        <dsp:cNvSpPr/>
      </dsp:nvSpPr>
      <dsp:spPr>
        <a:xfrm>
          <a:off x="2670181" y="1939613"/>
          <a:ext cx="234485" cy="2344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E1D65E-6A08-2C46-B002-EA405C01653E}">
      <dsp:nvSpPr>
        <dsp:cNvPr id="0" name=""/>
        <dsp:cNvSpPr/>
      </dsp:nvSpPr>
      <dsp:spPr>
        <a:xfrm rot="5400000">
          <a:off x="3321384" y="1664486"/>
          <a:ext cx="827276" cy="137656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6211A3-B83A-3646-8664-2F75BB8F2ADD}">
      <dsp:nvSpPr>
        <dsp:cNvPr id="0" name=""/>
        <dsp:cNvSpPr/>
      </dsp:nvSpPr>
      <dsp:spPr>
        <a:xfrm>
          <a:off x="3183291" y="2075783"/>
          <a:ext cx="1242773" cy="108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imes New Roman"/>
              <a:cs typeface="Times New Roman"/>
            </a:rPr>
            <a:t>Probation	</a:t>
          </a:r>
          <a:endParaRPr lang="en-US" sz="1700" b="1" kern="1200" dirty="0">
            <a:latin typeface="Times New Roman"/>
            <a:cs typeface="Times New Roman"/>
          </a:endParaRPr>
        </a:p>
      </dsp:txBody>
      <dsp:txXfrm>
        <a:off x="3183291" y="2075783"/>
        <a:ext cx="1242773" cy="1089364"/>
      </dsp:txXfrm>
    </dsp:sp>
    <dsp:sp modelId="{9DB368FF-E2E1-1441-AE61-A6D554D1265E}">
      <dsp:nvSpPr>
        <dsp:cNvPr id="0" name=""/>
        <dsp:cNvSpPr/>
      </dsp:nvSpPr>
      <dsp:spPr>
        <a:xfrm>
          <a:off x="4191579" y="1563141"/>
          <a:ext cx="234485" cy="2344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04A993-226E-FD45-9556-DFE1B8C12B79}">
      <dsp:nvSpPr>
        <dsp:cNvPr id="0" name=""/>
        <dsp:cNvSpPr/>
      </dsp:nvSpPr>
      <dsp:spPr>
        <a:xfrm rot="5400000">
          <a:off x="4842782" y="1288014"/>
          <a:ext cx="827276" cy="137656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8D36BE-9D4B-F742-A80B-54C75EFE868A}">
      <dsp:nvSpPr>
        <dsp:cNvPr id="0" name=""/>
        <dsp:cNvSpPr/>
      </dsp:nvSpPr>
      <dsp:spPr>
        <a:xfrm>
          <a:off x="4704689" y="1699312"/>
          <a:ext cx="1242773" cy="108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imes New Roman"/>
              <a:cs typeface="Times New Roman"/>
            </a:rPr>
            <a:t>Suspension	</a:t>
          </a:r>
          <a:endParaRPr lang="en-US" sz="1700" b="1" kern="1200" dirty="0">
            <a:latin typeface="Times New Roman"/>
            <a:cs typeface="Times New Roman"/>
          </a:endParaRPr>
        </a:p>
      </dsp:txBody>
      <dsp:txXfrm>
        <a:off x="4704689" y="1699312"/>
        <a:ext cx="1242773" cy="1089364"/>
      </dsp:txXfrm>
    </dsp:sp>
    <dsp:sp modelId="{889E48F3-D736-7445-A1BB-DF66AEFB835F}">
      <dsp:nvSpPr>
        <dsp:cNvPr id="0" name=""/>
        <dsp:cNvSpPr/>
      </dsp:nvSpPr>
      <dsp:spPr>
        <a:xfrm>
          <a:off x="5712978" y="1186670"/>
          <a:ext cx="234485" cy="2344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86A3A3-EACB-9141-896A-56A3E79D5CCE}">
      <dsp:nvSpPr>
        <dsp:cNvPr id="0" name=""/>
        <dsp:cNvSpPr/>
      </dsp:nvSpPr>
      <dsp:spPr>
        <a:xfrm rot="5400000">
          <a:off x="6364180" y="911543"/>
          <a:ext cx="827276" cy="137656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01B364-42B2-3348-8D7A-DBD2DA6FD9AF}">
      <dsp:nvSpPr>
        <dsp:cNvPr id="0" name=""/>
        <dsp:cNvSpPr/>
      </dsp:nvSpPr>
      <dsp:spPr>
        <a:xfrm>
          <a:off x="6226087" y="1322840"/>
          <a:ext cx="1242773" cy="108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imes New Roman"/>
              <a:cs typeface="Times New Roman"/>
            </a:rPr>
            <a:t>Delayed diploma/degree</a:t>
          </a:r>
          <a:endParaRPr lang="en-US" sz="1700" b="1" kern="1200" dirty="0">
            <a:latin typeface="Times New Roman"/>
            <a:cs typeface="Times New Roman"/>
          </a:endParaRPr>
        </a:p>
      </dsp:txBody>
      <dsp:txXfrm>
        <a:off x="6226087" y="1322840"/>
        <a:ext cx="1242773" cy="1089364"/>
      </dsp:txXfrm>
    </dsp:sp>
    <dsp:sp modelId="{8F7F6BB6-B1E4-FF48-A1B2-779A86F30A15}">
      <dsp:nvSpPr>
        <dsp:cNvPr id="0" name=""/>
        <dsp:cNvSpPr/>
      </dsp:nvSpPr>
      <dsp:spPr>
        <a:xfrm>
          <a:off x="7234376" y="810198"/>
          <a:ext cx="234485" cy="2344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95C7E9-7091-924F-B1B6-48B58908E1DE}">
      <dsp:nvSpPr>
        <dsp:cNvPr id="0" name=""/>
        <dsp:cNvSpPr/>
      </dsp:nvSpPr>
      <dsp:spPr>
        <a:xfrm rot="5400000">
          <a:off x="7885578" y="535071"/>
          <a:ext cx="827276" cy="137656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FB7067-469F-9340-9CF6-64DEBA58330D}">
      <dsp:nvSpPr>
        <dsp:cNvPr id="0" name=""/>
        <dsp:cNvSpPr/>
      </dsp:nvSpPr>
      <dsp:spPr>
        <a:xfrm>
          <a:off x="7747485" y="946369"/>
          <a:ext cx="1242773" cy="108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imes New Roman"/>
              <a:cs typeface="Times New Roman"/>
            </a:rPr>
            <a:t>Withdrawal from University</a:t>
          </a:r>
          <a:endParaRPr lang="en-US" sz="1700" b="1" kern="1200" dirty="0">
            <a:latin typeface="Times New Roman"/>
            <a:cs typeface="Times New Roman"/>
          </a:endParaRPr>
        </a:p>
      </dsp:txBody>
      <dsp:txXfrm>
        <a:off x="7747485" y="946369"/>
        <a:ext cx="1242773" cy="1089364"/>
      </dsp:txXfrm>
    </dsp:sp>
    <dsp:sp modelId="{DDE4C029-8812-C242-BD4F-917A7BD70C09}">
      <dsp:nvSpPr>
        <dsp:cNvPr id="0" name=""/>
        <dsp:cNvSpPr/>
      </dsp:nvSpPr>
      <dsp:spPr>
        <a:xfrm>
          <a:off x="8755774" y="433727"/>
          <a:ext cx="234485" cy="2344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ACC0D2-B1A9-D042-A962-11F0D45C6212}">
      <dsp:nvSpPr>
        <dsp:cNvPr id="0" name=""/>
        <dsp:cNvSpPr/>
      </dsp:nvSpPr>
      <dsp:spPr>
        <a:xfrm rot="5400000">
          <a:off x="9406977" y="158600"/>
          <a:ext cx="827276" cy="137656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8DC36A-4304-D946-8583-65F9AC415217}">
      <dsp:nvSpPr>
        <dsp:cNvPr id="0" name=""/>
        <dsp:cNvSpPr/>
      </dsp:nvSpPr>
      <dsp:spPr>
        <a:xfrm>
          <a:off x="9268884" y="569898"/>
          <a:ext cx="1242773" cy="108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imes New Roman"/>
              <a:cs typeface="Times New Roman"/>
            </a:rPr>
            <a:t>Expulsion</a:t>
          </a:r>
          <a:endParaRPr lang="en-US" sz="1700" b="1" kern="1200" dirty="0">
            <a:latin typeface="Times New Roman"/>
            <a:cs typeface="Times New Roman"/>
          </a:endParaRPr>
        </a:p>
      </dsp:txBody>
      <dsp:txXfrm>
        <a:off x="9268884" y="569898"/>
        <a:ext cx="1242773" cy="1089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8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5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3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1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6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44D2-4516-CF47-B22C-0F3038D97EB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9949-AA3E-E64B-9AB4-9E7328AB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osc.upenn.edu/files/updated-advisor-list-september-2017" TargetMode="External"/><Relationship Id="rId3" Type="http://schemas.openxmlformats.org/officeDocument/2006/relationships/hyperlink" Target="http://provost.upenn.edu/policies/pennbook/2013/02/15/charter-of-the-university-of-pennsylvania-student-disciplinary-syste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7915" y="1398893"/>
            <a:ext cx="2339740" cy="471530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7915" y="968699"/>
            <a:ext cx="245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Receiving a Notice Letter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3121" y="968699"/>
            <a:ext cx="202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The Investigation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7943" y="968699"/>
            <a:ext cx="218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The OSC’s Decision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45588" y="96869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Student Options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88649" y="1398893"/>
            <a:ext cx="2339740" cy="471530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39383" y="1398893"/>
            <a:ext cx="2339740" cy="471530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090118" y="1398893"/>
            <a:ext cx="2339740" cy="471530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7915" y="1431836"/>
            <a:ext cx="2339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What is a notice letter and what to do about it</a:t>
            </a:r>
            <a:endParaRPr lang="en-US" sz="1200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4267" y="1853740"/>
            <a:ext cx="233973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What is a notice letter?</a:t>
            </a:r>
            <a:endParaRPr lang="en-US" sz="1200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This is simply a letter to inform a student that the OSC is opening an investigation;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The student has NOT been "charged" with anything at this time;</a:t>
            </a: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What should you do about it?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The OSC strongly recommends that the student seek an advisor (More information below; See </a:t>
            </a: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  <a:hlinkClick r:id="rId2"/>
              </a:rPr>
              <a:t>Advisor list</a:t>
            </a: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);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There is a deadline by which the student must contact the OSC. Not complying with this deadline may result in a hold being placed on the student's records;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The </a:t>
            </a: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  <a:hlinkClick r:id="rId3"/>
              </a:rPr>
              <a:t>Charter </a:t>
            </a: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requires that students comply with the OSC process.</a:t>
            </a: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8649" y="1853740"/>
            <a:ext cx="23397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What should you expect?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Student and advisor meet with OSC to gather information and identify any witnesses that may need to be contacted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In the initial meeting with the respondent, the respondent has seven days to contact OSC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OSC meets with the complainant to gather more information</a:t>
            </a:r>
            <a:endParaRPr lang="en-US" sz="1200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Timeline: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OSC will try to complete its investigation within 60 days of the filing</a:t>
            </a: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9382" y="1853740"/>
            <a:ext cx="23397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Responsible or Not Responsible: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Not responsible: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Student did not violate a university policy or there is not sufficient evidence to find responsibility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Student then receives a no action letter confirming that the investigation is complete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Responsible: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Sufficient evidence that the student has violated a university policy.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The student will then receive a charge letter or resolution agreement. This includes key evidence that has led to this decision.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The OSC will also recommend a sanction to resolve the issue.</a:t>
            </a: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0115" y="1893501"/>
            <a:ext cx="23397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Options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A student can resolve the case by signing the agreement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A student can propose a different sanction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Student can propose another sanction and OSC will accept or reject the decision.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Student may choose to have a disciplinary hearing.</a:t>
            </a:r>
          </a:p>
          <a:p>
            <a:pPr marL="628650" lvl="1" indent="-171450">
              <a:buFont typeface="Arial" charset="0"/>
              <a:buChar char="•"/>
            </a:pPr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1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505037" y="2010484"/>
            <a:ext cx="88764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05037" y="2844205"/>
            <a:ext cx="88764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05037" y="3910366"/>
            <a:ext cx="88764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05037" y="5068152"/>
            <a:ext cx="88764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35024" y="471032"/>
            <a:ext cx="9144000" cy="3175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Disciplinary</a:t>
            </a:r>
            <a:r>
              <a:rPr lang="en-AU" sz="16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 Hearing Process</a:t>
            </a:r>
            <a:endParaRPr kumimoji="0" lang="en-AU" sz="16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Flowchart: Process 17"/>
          <p:cNvSpPr/>
          <p:nvPr/>
        </p:nvSpPr>
        <p:spPr>
          <a:xfrm>
            <a:off x="1587137" y="1091015"/>
            <a:ext cx="953088" cy="575036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rPr>
              <a:t>Explanation of Process and Introduction</a:t>
            </a:r>
            <a:endParaRPr kumimoji="0" lang="en-AU" sz="1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lowchart: Process 18"/>
          <p:cNvSpPr/>
          <p:nvPr/>
        </p:nvSpPr>
        <p:spPr>
          <a:xfrm>
            <a:off x="1606481" y="2223026"/>
            <a:ext cx="950976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Opening</a:t>
            </a:r>
            <a:r>
              <a:rPr lang="en-AU" sz="1000" noProof="0" dirty="0" smtClean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rPr>
              <a:t> Statements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Flowchart: Process 19"/>
          <p:cNvSpPr/>
          <p:nvPr/>
        </p:nvSpPr>
        <p:spPr>
          <a:xfrm>
            <a:off x="1550475" y="5254859"/>
            <a:ext cx="950976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AU" sz="1000" dirty="0">
                <a:solidFill>
                  <a:srgbClr val="FFFFFF"/>
                </a:solidFill>
                <a:cs typeface="Arial" panose="020B0604020202020204" pitchFamily="34" charset="0"/>
              </a:rPr>
              <a:t>Presentation of Charge Against Respondent</a:t>
            </a:r>
          </a:p>
        </p:txBody>
      </p:sp>
      <p:sp>
        <p:nvSpPr>
          <p:cNvPr id="20" name="Flowchart: Process 27"/>
          <p:cNvSpPr/>
          <p:nvPr/>
        </p:nvSpPr>
        <p:spPr>
          <a:xfrm>
            <a:off x="3503128" y="5182180"/>
            <a:ext cx="1004289" cy="72143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Present</a:t>
            </a:r>
            <a:r>
              <a:rPr lang="en-AU" sz="1000" dirty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en-AU" sz="1000" dirty="0" smtClean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rPr>
              <a:t>a summary of the investigation and evidence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Flowchart: Process 30"/>
          <p:cNvSpPr/>
          <p:nvPr/>
        </p:nvSpPr>
        <p:spPr>
          <a:xfrm>
            <a:off x="4920370" y="2147947"/>
            <a:ext cx="914400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900" noProof="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Make statement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4" name="Flowchart: Process 58"/>
          <p:cNvSpPr/>
          <p:nvPr/>
        </p:nvSpPr>
        <p:spPr>
          <a:xfrm>
            <a:off x="4916372" y="5230943"/>
            <a:ext cx="922397" cy="488485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Presentation of Witnesses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cxnSp>
        <p:nvCxnSpPr>
          <p:cNvPr id="25" name="Straight Arrow Connector 24"/>
          <p:cNvCxnSpPr>
            <a:stCxn id="20" idx="3"/>
          </p:cNvCxnSpPr>
          <p:nvPr/>
        </p:nvCxnSpPr>
        <p:spPr>
          <a:xfrm flipV="1">
            <a:off x="4507417" y="5480193"/>
            <a:ext cx="399326" cy="62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0"/>
            <a:endCxn id="252" idx="2"/>
          </p:cNvCxnSpPr>
          <p:nvPr/>
        </p:nvCxnSpPr>
        <p:spPr>
          <a:xfrm flipV="1">
            <a:off x="5377571" y="3711799"/>
            <a:ext cx="0" cy="151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324433" y="1244120"/>
            <a:ext cx="185518" cy="50764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DHO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88628" y="4047015"/>
            <a:ext cx="194745" cy="8949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Panel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Flowchart: Process 102"/>
          <p:cNvSpPr/>
          <p:nvPr/>
        </p:nvSpPr>
        <p:spPr>
          <a:xfrm>
            <a:off x="6216143" y="5187149"/>
            <a:ext cx="902557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Question Respondent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cxnSp>
        <p:nvCxnSpPr>
          <p:cNvPr id="68" name="Straight Arrow Connector 67"/>
          <p:cNvCxnSpPr>
            <a:stCxn id="18" idx="3"/>
            <a:endCxn id="20" idx="1"/>
          </p:cNvCxnSpPr>
          <p:nvPr/>
        </p:nvCxnSpPr>
        <p:spPr>
          <a:xfrm>
            <a:off x="2501451" y="5542895"/>
            <a:ext cx="10016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599058" y="855490"/>
            <a:ext cx="951637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A29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249298" y="2088199"/>
            <a:ext cx="201689" cy="6354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285841" y="5048082"/>
            <a:ext cx="174917" cy="759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OSC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217072" y="2817696"/>
            <a:ext cx="287022" cy="10738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Complainant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49" name="Straight Arrow Connector 248"/>
          <p:cNvCxnSpPr>
            <a:stCxn id="17" idx="2"/>
            <a:endCxn id="18" idx="0"/>
          </p:cNvCxnSpPr>
          <p:nvPr/>
        </p:nvCxnSpPr>
        <p:spPr>
          <a:xfrm flipH="1">
            <a:off x="2025963" y="2799098"/>
            <a:ext cx="56006" cy="2455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Flowchart: Process 58"/>
          <p:cNvSpPr/>
          <p:nvPr/>
        </p:nvSpPr>
        <p:spPr>
          <a:xfrm>
            <a:off x="4953124" y="3135727"/>
            <a:ext cx="848893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Ask Questions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53" name="Flowchart: Process 58"/>
          <p:cNvSpPr/>
          <p:nvPr/>
        </p:nvSpPr>
        <p:spPr>
          <a:xfrm>
            <a:off x="7386572" y="5289316"/>
            <a:ext cx="848893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Give</a:t>
            </a:r>
            <a:r>
              <a:rPr lang="en-AU" sz="1000" noProof="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 summary statement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54" name="Flowchart: Process 58"/>
          <p:cNvSpPr/>
          <p:nvPr/>
        </p:nvSpPr>
        <p:spPr>
          <a:xfrm>
            <a:off x="6269807" y="2147947"/>
            <a:ext cx="848893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Presentation of Witnesses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cxnSp>
        <p:nvCxnSpPr>
          <p:cNvPr id="255" name="Straight Arrow Connector 254"/>
          <p:cNvCxnSpPr>
            <a:stCxn id="254" idx="2"/>
            <a:endCxn id="62" idx="0"/>
          </p:cNvCxnSpPr>
          <p:nvPr/>
        </p:nvCxnSpPr>
        <p:spPr>
          <a:xfrm flipH="1">
            <a:off x="6667422" y="2724019"/>
            <a:ext cx="26832" cy="2463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52" idx="0"/>
            <a:endCxn id="23" idx="2"/>
          </p:cNvCxnSpPr>
          <p:nvPr/>
        </p:nvCxnSpPr>
        <p:spPr>
          <a:xfrm flipH="1" flipV="1">
            <a:off x="5377570" y="2724019"/>
            <a:ext cx="1" cy="411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>
            <a:stCxn id="23" idx="3"/>
            <a:endCxn id="254" idx="1"/>
          </p:cNvCxnSpPr>
          <p:nvPr/>
        </p:nvCxnSpPr>
        <p:spPr>
          <a:xfrm>
            <a:off x="5834770" y="2435983"/>
            <a:ext cx="435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Flowchart: Process 58"/>
          <p:cNvSpPr/>
          <p:nvPr/>
        </p:nvSpPr>
        <p:spPr>
          <a:xfrm>
            <a:off x="7386572" y="2137819"/>
            <a:ext cx="848893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Give</a:t>
            </a:r>
            <a:r>
              <a:rPr lang="en-AU" sz="1000" noProof="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 summary statement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76" name="Flowchart: Process 58"/>
          <p:cNvSpPr/>
          <p:nvPr/>
        </p:nvSpPr>
        <p:spPr>
          <a:xfrm>
            <a:off x="7386572" y="3155996"/>
            <a:ext cx="848893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Give</a:t>
            </a:r>
            <a:r>
              <a:rPr lang="en-AU" sz="1000" noProof="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 summary statement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cxnSp>
        <p:nvCxnSpPr>
          <p:cNvPr id="277" name="Straight Arrow Connector 276"/>
          <p:cNvCxnSpPr>
            <a:stCxn id="253" idx="0"/>
            <a:endCxn id="276" idx="2"/>
          </p:cNvCxnSpPr>
          <p:nvPr/>
        </p:nvCxnSpPr>
        <p:spPr>
          <a:xfrm flipV="1">
            <a:off x="7811019" y="3732068"/>
            <a:ext cx="0" cy="1557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stCxn id="276" idx="0"/>
            <a:endCxn id="275" idx="2"/>
          </p:cNvCxnSpPr>
          <p:nvPr/>
        </p:nvCxnSpPr>
        <p:spPr>
          <a:xfrm flipV="1">
            <a:off x="7811019" y="2713891"/>
            <a:ext cx="0" cy="442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Flowchart: Process 102"/>
          <p:cNvSpPr/>
          <p:nvPr/>
        </p:nvSpPr>
        <p:spPr>
          <a:xfrm>
            <a:off x="8351456" y="3603515"/>
            <a:ext cx="902557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Questioning</a:t>
            </a:r>
            <a:r>
              <a:rPr kumimoji="0" lang="en-AU" sz="1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 Period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87" name="Flowchart: Process 102"/>
          <p:cNvSpPr/>
          <p:nvPr/>
        </p:nvSpPr>
        <p:spPr>
          <a:xfrm>
            <a:off x="8408429" y="1122622"/>
            <a:ext cx="1015031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Adjourn</a:t>
            </a:r>
            <a:r>
              <a:rPr lang="en-AU" sz="1000" dirty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 </a:t>
            </a:r>
            <a:r>
              <a:rPr lang="en-AU" sz="100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the Hearing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88" name="Flowchart: Process 102"/>
          <p:cNvSpPr/>
          <p:nvPr/>
        </p:nvSpPr>
        <p:spPr>
          <a:xfrm>
            <a:off x="8800666" y="4780116"/>
            <a:ext cx="1015031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Deliberate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89" name="Flowchart: Process 102"/>
          <p:cNvSpPr/>
          <p:nvPr/>
        </p:nvSpPr>
        <p:spPr>
          <a:xfrm>
            <a:off x="9971508" y="4813735"/>
            <a:ext cx="1015031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Make</a:t>
            </a:r>
            <a:r>
              <a:rPr lang="en-AU" sz="1000" dirty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 </a:t>
            </a:r>
            <a:r>
              <a:rPr lang="en-AU" sz="1000" dirty="0" smtClean="0">
                <a:solidFill>
                  <a:srgbClr val="FFFFFF"/>
                </a:solidFill>
                <a:latin typeface="Calibri" panose="020F0502020204030204"/>
                <a:cs typeface="Calibri Light" panose="020F0302020204030204" pitchFamily="34" charset="0"/>
              </a:rPr>
              <a:t>Decision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90" name="Flowchart: Process 102"/>
          <p:cNvSpPr/>
          <p:nvPr/>
        </p:nvSpPr>
        <p:spPr>
          <a:xfrm>
            <a:off x="11000278" y="4854666"/>
            <a:ext cx="1015031" cy="57607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Communicate Decision to</a:t>
            </a:r>
            <a:r>
              <a:rPr kumimoji="0" lang="en-AU" sz="1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 Student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10091510" y="2101004"/>
            <a:ext cx="1790057" cy="52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2944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 panose="020F0302020204030204" pitchFamily="34" charset="0"/>
              </a:rPr>
              <a:t>Packet</a:t>
            </a:r>
            <a:r>
              <a:rPr lang="en-US" sz="900" dirty="0">
                <a:solidFill>
                  <a:srgbClr val="1A2944"/>
                </a:solidFill>
                <a:latin typeface="Calibri" panose="020F0502020204030204"/>
                <a:cs typeface="Calibri Light" panose="020F0302020204030204" pitchFamily="34" charset="0"/>
              </a:rPr>
              <a:t> </a:t>
            </a:r>
            <a:r>
              <a:rPr lang="en-US" sz="900" dirty="0" smtClean="0">
                <a:solidFill>
                  <a:srgbClr val="1A2944"/>
                </a:solidFill>
                <a:latin typeface="Calibri" panose="020F0502020204030204"/>
                <a:cs typeface="Calibri Light" panose="020F0302020204030204" pitchFamily="34" charset="0"/>
              </a:rPr>
              <a:t>of information given the student</a:t>
            </a:r>
            <a:r>
              <a:rPr lang="is-IS" sz="900" dirty="0" smtClean="0">
                <a:solidFill>
                  <a:srgbClr val="1A2944"/>
                </a:solidFill>
                <a:latin typeface="Calibri" panose="020F0502020204030204"/>
                <a:cs typeface="Calibri Light" panose="020F0302020204030204" pitchFamily="34" charset="0"/>
              </a:rPr>
              <a:t>…</a:t>
            </a: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rgbClr val="1A2944"/>
              </a:solidFill>
              <a:effectLst/>
              <a:uLnTx/>
              <a:uFillTx/>
              <a:latin typeface="Calibri" panose="020F0502020204030204"/>
              <a:ea typeface="+mn-ea"/>
              <a:cs typeface="Calibri Light" panose="020F0302020204030204" pitchFamily="34" charset="0"/>
            </a:endParaRPr>
          </a:p>
        </p:txBody>
      </p:sp>
      <p:cxnSp>
        <p:nvCxnSpPr>
          <p:cNvPr id="292" name="Straight Connector 291"/>
          <p:cNvCxnSpPr>
            <a:stCxn id="290" idx="0"/>
            <a:endCxn id="291" idx="2"/>
          </p:cNvCxnSpPr>
          <p:nvPr/>
        </p:nvCxnSpPr>
        <p:spPr>
          <a:xfrm flipH="1" flipV="1">
            <a:off x="10986539" y="2623042"/>
            <a:ext cx="521255" cy="2231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28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Formal Sanctions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39170"/>
              </p:ext>
            </p:extLst>
          </p:nvPr>
        </p:nvGraphicFramePr>
        <p:xfrm>
          <a:off x="899160" y="82198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3340" y="4017705"/>
            <a:ext cx="1341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This letter states that the Respondent’s behavior is a serious breach of that expected of University students.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6560" y="3492917"/>
            <a:ext cx="127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For a specified period of time which can be for one or more semesters or until graduation.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8000" y="3094375"/>
            <a:ext cx="15443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Either imposed or not imposed. An </a:t>
            </a:r>
            <a:r>
              <a:rPr lang="en-US" sz="1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imposed suspension</a:t>
            </a:r>
            <a:r>
              <a:rPr lang="en-US" sz="1200" dirty="0" smtClean="0">
                <a:latin typeface="Times New Roman"/>
                <a:cs typeface="Times New Roman"/>
              </a:rPr>
              <a:t> requires that the student leave the school for a specified period of time, generally counted in semesters. A </a:t>
            </a:r>
            <a:r>
              <a:rPr lang="en-US" sz="12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suspension not imposed </a:t>
            </a:r>
            <a:r>
              <a:rPr lang="en-US" sz="1200" dirty="0" smtClean="0">
                <a:latin typeface="Times New Roman"/>
                <a:cs typeface="Times New Roman"/>
              </a:rPr>
              <a:t>permits the student to remain at the University and take classes.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36200" y="1975286"/>
            <a:ext cx="117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The student must leave the University and may </a:t>
            </a:r>
            <a:r>
              <a:rPr lang="en-US" sz="1200" smtClean="0">
                <a:latin typeface="Times New Roman"/>
                <a:cs typeface="Times New Roman"/>
              </a:rPr>
              <a:t>not return.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2200" y="3375304"/>
            <a:ext cx="33909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/>
                <a:cs typeface="Times New Roman"/>
              </a:rPr>
              <a:t>*Transcript Notation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In cases of </a:t>
            </a:r>
            <a:r>
              <a:rPr lang="en-US" sz="1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Expulsion</a:t>
            </a:r>
            <a:r>
              <a:rPr lang="en-US"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200" dirty="0" smtClean="0">
                <a:latin typeface="Times New Roman"/>
                <a:cs typeface="Times New Roman"/>
              </a:rPr>
              <a:t>or </a:t>
            </a:r>
            <a:r>
              <a:rPr lang="en-US"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Disciplinary</a:t>
            </a:r>
            <a:r>
              <a:rPr lang="en-US" sz="1200" b="1" dirty="0">
                <a:latin typeface="Times New Roman"/>
                <a:cs typeface="Times New Roman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Withdrawal</a:t>
            </a:r>
            <a:r>
              <a:rPr lang="en-US" sz="1200" dirty="0" smtClean="0">
                <a:latin typeface="Times New Roman"/>
                <a:cs typeface="Times New Roman"/>
              </a:rPr>
              <a:t>, a notation will automatically be placed on the student’s transcript. In all other circumstances, a transcript notation is rare and discretionary.</a:t>
            </a:r>
          </a:p>
        </p:txBody>
      </p:sp>
    </p:spTree>
    <p:extLst>
      <p:ext uri="{BB962C8B-B14F-4D97-AF65-F5344CB8AC3E}">
        <p14:creationId xmlns:p14="http://schemas.microsoft.com/office/powerpoint/2010/main" val="93980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486</Words>
  <Application>Microsoft Macintosh PowerPoint</Application>
  <PresentationFormat>Custom</PresentationFormat>
  <Paragraphs>72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Formal Sanctions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McKinzie</dc:creator>
  <cp:lastModifiedBy>Caroline Hong</cp:lastModifiedBy>
  <cp:revision>29</cp:revision>
  <dcterms:created xsi:type="dcterms:W3CDTF">2017-11-08T23:15:14Z</dcterms:created>
  <dcterms:modified xsi:type="dcterms:W3CDTF">2018-03-18T21:51:57Z</dcterms:modified>
</cp:coreProperties>
</file>